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6" r:id="rId9"/>
    <p:sldId id="267" r:id="rId10"/>
    <p:sldId id="265" r:id="rId11"/>
    <p:sldId id="264"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0B0"/>
    <a:srgbClr val="F5F2F2"/>
    <a:srgbClr val="F7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DDE50C-E223-43AA-A8A4-299B27E4DFBE}" v="1990" dt="2021-07-28T09:35:58.3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AB71FC6-8756-401E-B23B-8B85BD251A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65965" y="1961"/>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Algerian"/>
                <a:cs typeface="Calibri Light"/>
              </a:rPr>
              <a:t>LOAN STATUS PREDICTION USING EXPLORATORY DATA ANALYSIS </a:t>
            </a:r>
            <a:endParaRPr lang="en-US" sz="5200" dirty="0">
              <a:solidFill>
                <a:srgbClr val="FFFFFF"/>
              </a:solidFill>
              <a:latin typeface="Algerian"/>
            </a:endParaRPr>
          </a:p>
        </p:txBody>
      </p:sp>
      <p:sp>
        <p:nvSpPr>
          <p:cNvPr id="3" name="Subtitle 2"/>
          <p:cNvSpPr>
            <a:spLocks noGrp="1"/>
          </p:cNvSpPr>
          <p:nvPr>
            <p:ph type="subTitle" idx="1"/>
          </p:nvPr>
        </p:nvSpPr>
        <p:spPr>
          <a:xfrm>
            <a:off x="9408983" y="4708784"/>
            <a:ext cx="2480154" cy="1982075"/>
          </a:xfrm>
          <a:effectLst>
            <a:outerShdw blurRad="50800" dist="38100" dir="2700000" algn="tl" rotWithShape="0">
              <a:prstClr val="black">
                <a:alpha val="40000"/>
              </a:prstClr>
            </a:outerShdw>
          </a:effectLst>
        </p:spPr>
        <p:txBody>
          <a:bodyPr vert="horz" lIns="91440" tIns="45720" rIns="91440" bIns="45720" rtlCol="0" anchor="t">
            <a:normAutofit fontScale="70000" lnSpcReduction="20000"/>
          </a:bodyPr>
          <a:lstStyle/>
          <a:p>
            <a:pPr algn="l"/>
            <a:r>
              <a:rPr lang="en-US">
                <a:solidFill>
                  <a:srgbClr val="F5F2F2"/>
                </a:solidFill>
                <a:latin typeface="Times New Roman"/>
                <a:ea typeface="+mn-lt"/>
                <a:cs typeface="+mn-lt"/>
              </a:rPr>
              <a:t>TEAM MEMBERS:</a:t>
            </a:r>
            <a:endParaRPr lang="en-US" dirty="0">
              <a:solidFill>
                <a:srgbClr val="F5F2F2"/>
              </a:solidFill>
              <a:latin typeface="Times New Roman"/>
              <a:ea typeface="+mn-lt"/>
              <a:cs typeface="+mn-lt"/>
            </a:endParaRPr>
          </a:p>
          <a:p>
            <a:pPr algn="l"/>
            <a:r>
              <a:rPr lang="en-US">
                <a:solidFill>
                  <a:srgbClr val="F5F2F2"/>
                </a:solidFill>
                <a:latin typeface="Times New Roman"/>
                <a:ea typeface="+mn-lt"/>
                <a:cs typeface="+mn-lt"/>
              </a:rPr>
              <a:t>M NAVEEN     </a:t>
            </a:r>
            <a:endParaRPr lang="en-US">
              <a:solidFill>
                <a:srgbClr val="F5F2F2"/>
              </a:solidFill>
              <a:latin typeface="Times New Roman"/>
              <a:cs typeface="Calibri"/>
            </a:endParaRPr>
          </a:p>
          <a:p>
            <a:pPr algn="l"/>
            <a:r>
              <a:rPr lang="en-US">
                <a:solidFill>
                  <a:srgbClr val="F5F2F2"/>
                </a:solidFill>
                <a:latin typeface="Times New Roman"/>
                <a:ea typeface="+mn-lt"/>
                <a:cs typeface="+mn-lt"/>
              </a:rPr>
              <a:t>M ABHIJITH REDDY    </a:t>
            </a:r>
          </a:p>
          <a:p>
            <a:pPr algn="l"/>
            <a:r>
              <a:rPr lang="en-US">
                <a:solidFill>
                  <a:srgbClr val="F5F2F2"/>
                </a:solidFill>
                <a:latin typeface="Times New Roman"/>
                <a:ea typeface="+mn-lt"/>
                <a:cs typeface="+mn-lt"/>
              </a:rPr>
              <a:t> K KARTHIK REDDY   </a:t>
            </a:r>
          </a:p>
          <a:p>
            <a:pPr algn="l"/>
            <a:r>
              <a:rPr lang="en-US">
                <a:solidFill>
                  <a:srgbClr val="F5F2F2"/>
                </a:solidFill>
                <a:latin typeface="Times New Roman"/>
                <a:cs typeface="Calibri"/>
              </a:rPr>
              <a:t>SK SHAREEF</a:t>
            </a:r>
            <a:endParaRPr lang="en-US" dirty="0">
              <a:solidFill>
                <a:srgbClr val="F5F2F2"/>
              </a:solidFill>
              <a:latin typeface="Times New Roman"/>
              <a:cs typeface="Calibri"/>
            </a:endParaRPr>
          </a:p>
          <a:p>
            <a:pPr algn="l"/>
            <a:r>
              <a:rPr lang="en-US">
                <a:solidFill>
                  <a:srgbClr val="F5F2F2"/>
                </a:solidFill>
                <a:latin typeface="Times New Roman"/>
                <a:ea typeface="+mn-lt"/>
                <a:cs typeface="+mn-lt"/>
              </a:rPr>
              <a:t>M JASWANTH REDDY</a:t>
            </a:r>
            <a:endParaRPr lang="en-US">
              <a:solidFill>
                <a:srgbClr val="F5F2F2"/>
              </a:solidFill>
              <a:latin typeface="Times New Roman"/>
            </a:endParaRPr>
          </a:p>
          <a:p>
            <a:pPr algn="l"/>
            <a:endParaRPr lang="en-US">
              <a:latin typeface="Times New Roman"/>
              <a:ea typeface="+mn-lt"/>
              <a:cs typeface="+mn-lt"/>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s on a display with reflection of office">
            <a:extLst>
              <a:ext uri="{FF2B5EF4-FFF2-40B4-BE49-F238E27FC236}">
                <a16:creationId xmlns:a16="http://schemas.microsoft.com/office/drawing/2014/main" id="{C6E5F48E-0FD9-45A0-890F-936864979034}"/>
              </a:ext>
            </a:extLst>
          </p:cNvPr>
          <p:cNvPicPr>
            <a:picLocks noChangeAspect="1"/>
          </p:cNvPicPr>
          <p:nvPr/>
        </p:nvPicPr>
        <p:blipFill rotWithShape="1">
          <a:blip r:embed="rId2">
            <a:alphaModFix amt="40000"/>
          </a:blip>
          <a:srcRect t="10256" b="5475"/>
          <a:stretch/>
        </p:blipFill>
        <p:spPr>
          <a:xfrm>
            <a:off x="20" y="1"/>
            <a:ext cx="12191980" cy="6857999"/>
          </a:xfrm>
          <a:prstGeom prst="rect">
            <a:avLst/>
          </a:prstGeom>
        </p:spPr>
      </p:pic>
      <p:sp>
        <p:nvSpPr>
          <p:cNvPr id="2" name="Title 1">
            <a:extLst>
              <a:ext uri="{FF2B5EF4-FFF2-40B4-BE49-F238E27FC236}">
                <a16:creationId xmlns:a16="http://schemas.microsoft.com/office/drawing/2014/main" id="{826131C5-7972-4E29-BD26-85CF56DB31FF}"/>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4000" b="1">
                <a:ln w="22225">
                  <a:solidFill>
                    <a:schemeClr val="tx1"/>
                  </a:solidFill>
                  <a:miter lim="800000"/>
                </a:ln>
                <a:solidFill>
                  <a:srgbClr val="F5F2F2"/>
                </a:solidFill>
                <a:latin typeface="Times New Roman"/>
                <a:cs typeface="Times New Roman"/>
              </a:rPr>
              <a:t>FUTURE WORK</a:t>
            </a:r>
            <a:br>
              <a:rPr lang="en-US" sz="2900" dirty="0">
                <a:ln w="22225">
                  <a:solidFill>
                    <a:schemeClr val="tx1"/>
                  </a:solidFill>
                  <a:miter lim="800000"/>
                </a:ln>
                <a:solidFill>
                  <a:srgbClr val="F5F2F2"/>
                </a:solidFill>
                <a:latin typeface="Times New Roman"/>
              </a:rPr>
            </a:br>
            <a:br>
              <a:rPr lang="en-US" sz="2900" dirty="0">
                <a:ln w="22225">
                  <a:solidFill>
                    <a:schemeClr val="tx1"/>
                  </a:solidFill>
                  <a:miter lim="800000"/>
                </a:ln>
                <a:solidFill>
                  <a:srgbClr val="F5F2F2"/>
                </a:solidFill>
                <a:latin typeface="Times New Roman"/>
              </a:rPr>
            </a:br>
            <a:r>
              <a:rPr lang="en-US" sz="2900">
                <a:ln w="22225">
                  <a:solidFill>
                    <a:schemeClr val="tx1"/>
                  </a:solidFill>
                  <a:miter lim="800000"/>
                </a:ln>
                <a:solidFill>
                  <a:srgbClr val="F5F2F2"/>
                </a:solidFill>
                <a:latin typeface="Times New Roman"/>
                <a:cs typeface="Times New Roman"/>
              </a:rPr>
              <a:t>This application can be inserted into various applications regarding bank statements.</a:t>
            </a:r>
            <a:endParaRPr lang="en-US" sz="2900">
              <a:ln w="22225">
                <a:solidFill>
                  <a:prstClr val="white"/>
                </a:solidFill>
                <a:miter lim="800000"/>
              </a:ln>
              <a:solidFill>
                <a:srgbClr val="F5F2F2"/>
              </a:solidFill>
              <a:latin typeface="Times New Roman"/>
              <a:cs typeface="Times New Roman"/>
            </a:endParaRPr>
          </a:p>
          <a:p>
            <a:r>
              <a:rPr lang="en-US" sz="2900">
                <a:ln w="22225">
                  <a:solidFill>
                    <a:schemeClr val="tx1"/>
                  </a:solidFill>
                  <a:miter lim="800000"/>
                </a:ln>
                <a:solidFill>
                  <a:srgbClr val="F5F2F2"/>
                </a:solidFill>
                <a:latin typeface="Times New Roman"/>
                <a:cs typeface="Times New Roman"/>
              </a:rPr>
              <a:t>The UI of the web Application can be developed in variety of ways to look it more attractive</a:t>
            </a:r>
            <a:endParaRPr lang="en-US" sz="2900">
              <a:ln w="22225">
                <a:solidFill>
                  <a:prstClr val="white"/>
                </a:solidFill>
                <a:miter lim="800000"/>
              </a:ln>
              <a:solidFill>
                <a:srgbClr val="F5F2F2"/>
              </a:solidFill>
              <a:latin typeface="Times New Roman"/>
              <a:cs typeface="Times New Roman"/>
            </a:endParaRPr>
          </a:p>
          <a:p>
            <a:r>
              <a:rPr lang="en-US" sz="2900">
                <a:ln w="22225">
                  <a:solidFill>
                    <a:schemeClr val="tx1"/>
                  </a:solidFill>
                  <a:miter lim="800000"/>
                </a:ln>
                <a:solidFill>
                  <a:srgbClr val="F5F2F2"/>
                </a:solidFill>
                <a:latin typeface="Times New Roman"/>
                <a:cs typeface="Times New Roman"/>
              </a:rPr>
              <a:t>In near future this module of prediction can be integrated with the module of automated processing system.</a:t>
            </a:r>
            <a:endParaRPr lang="en-US" sz="2900">
              <a:ln w="22225">
                <a:solidFill>
                  <a:prstClr val="white"/>
                </a:solidFill>
                <a:miter lim="800000"/>
              </a:ln>
              <a:solidFill>
                <a:srgbClr val="F5F2F2"/>
              </a:solidFill>
              <a:latin typeface="Times New Roman"/>
              <a:cs typeface="Times New Roman"/>
            </a:endParaRPr>
          </a:p>
        </p:txBody>
      </p:sp>
    </p:spTree>
    <p:extLst>
      <p:ext uri="{BB962C8B-B14F-4D97-AF65-F5344CB8AC3E}">
        <p14:creationId xmlns:p14="http://schemas.microsoft.com/office/powerpoint/2010/main" val="8868843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Blurred financial stock market data and graph">
            <a:extLst>
              <a:ext uri="{FF2B5EF4-FFF2-40B4-BE49-F238E27FC236}">
                <a16:creationId xmlns:a16="http://schemas.microsoft.com/office/drawing/2014/main" id="{DBF2960E-B076-4EC0-8711-0484FDADE52B}"/>
              </a:ext>
            </a:extLst>
          </p:cNvPr>
          <p:cNvPicPr>
            <a:picLocks noChangeAspect="1"/>
          </p:cNvPicPr>
          <p:nvPr/>
        </p:nvPicPr>
        <p:blipFill rotWithShape="1">
          <a:blip r:embed="rId2">
            <a:alphaModFix amt="50000"/>
          </a:blip>
          <a:srcRect t="3267" r="-2" b="13853"/>
          <a:stretch/>
        </p:blipFill>
        <p:spPr>
          <a:xfrm>
            <a:off x="20" y="1"/>
            <a:ext cx="12191980" cy="6857999"/>
          </a:xfrm>
          <a:prstGeom prst="rect">
            <a:avLst/>
          </a:prstGeom>
        </p:spPr>
      </p:pic>
      <p:sp>
        <p:nvSpPr>
          <p:cNvPr id="2" name="Title 1">
            <a:extLst>
              <a:ext uri="{FF2B5EF4-FFF2-40B4-BE49-F238E27FC236}">
                <a16:creationId xmlns:a16="http://schemas.microsoft.com/office/drawing/2014/main" id="{FECD4645-42C1-4244-AEE9-AAD924AC2519}"/>
              </a:ext>
            </a:extLst>
          </p:cNvPr>
          <p:cNvSpPr>
            <a:spLocks noGrp="1"/>
          </p:cNvSpPr>
          <p:nvPr>
            <p:ph type="title"/>
          </p:nvPr>
        </p:nvSpPr>
        <p:spPr>
          <a:xfrm>
            <a:off x="511480" y="88965"/>
            <a:ext cx="11680520" cy="6647887"/>
          </a:xfrm>
        </p:spPr>
        <p:txBody>
          <a:bodyPr vert="horz" lIns="91440" tIns="45720" rIns="91440" bIns="45720" rtlCol="0" anchor="b">
            <a:normAutofit fontScale="90000"/>
          </a:bodyPr>
          <a:lstStyle/>
          <a:p>
            <a:r>
              <a:rPr lang="en-US" sz="5400" dirty="0">
                <a:solidFill>
                  <a:srgbClr val="FFFFFF"/>
                </a:solidFill>
                <a:latin typeface="Times New Roman"/>
                <a:cs typeface="Times New Roman"/>
              </a:rPr>
              <a:t>            </a:t>
            </a:r>
            <a:r>
              <a:rPr lang="en-US" sz="5400" b="1">
                <a:solidFill>
                  <a:srgbClr val="FFFFFF"/>
                </a:solidFill>
                <a:latin typeface="Times New Roman"/>
                <a:cs typeface="Times New Roman"/>
              </a:rPr>
              <a:t>         CONCLUSION</a:t>
            </a:r>
            <a:br>
              <a:rPr lang="en-US" sz="5400" dirty="0">
                <a:latin typeface="Times New Roman"/>
                <a:cs typeface="Times New Roman"/>
              </a:rPr>
            </a:br>
            <a:br>
              <a:rPr lang="en-US" sz="4000" dirty="0">
                <a:latin typeface="Times New Roman"/>
                <a:cs typeface="+mj-lt"/>
              </a:rPr>
            </a:br>
            <a:r>
              <a:rPr lang="en-US" sz="4000">
                <a:latin typeface="Times New Roman"/>
                <a:ea typeface="+mj-lt"/>
                <a:cs typeface="+mj-lt"/>
              </a:rPr>
              <a:t>So here, it can be concluded with confidence that the Artificial </a:t>
            </a:r>
            <a:r>
              <a:rPr lang="en-US" sz="4000" dirty="0">
                <a:latin typeface="Times New Roman"/>
                <a:ea typeface="+mj-lt"/>
                <a:cs typeface="+mj-lt"/>
              </a:rPr>
              <a:t>Neural Network (ANN) model is extremely efficient and gives a better result and fulfills all requirements of bank employees.  </a:t>
            </a:r>
            <a:br>
              <a:rPr lang="en-US" sz="4000" dirty="0">
                <a:latin typeface="Times New Roman"/>
                <a:ea typeface="+mj-lt"/>
                <a:cs typeface="+mj-lt"/>
              </a:rPr>
            </a:br>
            <a:r>
              <a:rPr lang="en-US" sz="4000" dirty="0">
                <a:latin typeface="Times New Roman"/>
                <a:ea typeface="+mj-lt"/>
                <a:cs typeface="+mj-lt"/>
              </a:rPr>
              <a:t>It predicts the nature of the client applying for a personal loan.</a:t>
            </a:r>
            <a:br>
              <a:rPr lang="en-US" sz="4000" dirty="0">
                <a:ea typeface="+mj-lt"/>
                <a:cs typeface="+mj-lt"/>
              </a:rPr>
            </a:br>
            <a:endParaRPr lang="en-US" sz="4000">
              <a:ea typeface="+mj-lt"/>
              <a:cs typeface="+mj-lt"/>
            </a:endParaRPr>
          </a:p>
          <a:p>
            <a:pPr algn="ctr"/>
            <a:br>
              <a:rPr lang="en-US" sz="6000" dirty="0">
                <a:cs typeface="Calibri Light"/>
              </a:rPr>
            </a:br>
            <a:endParaRPr lang="en-US" sz="6000">
              <a:cs typeface="Calibri Light"/>
            </a:endParaRPr>
          </a:p>
        </p:txBody>
      </p:sp>
    </p:spTree>
    <p:extLst>
      <p:ext uri="{BB962C8B-B14F-4D97-AF65-F5344CB8AC3E}">
        <p14:creationId xmlns:p14="http://schemas.microsoft.com/office/powerpoint/2010/main" val="30286568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enic view of a lake against the sky during winter">
            <a:extLst>
              <a:ext uri="{FF2B5EF4-FFF2-40B4-BE49-F238E27FC236}">
                <a16:creationId xmlns:a16="http://schemas.microsoft.com/office/drawing/2014/main" id="{E5CD0535-86C3-48AA-B4A7-D3B16AB39E3E}"/>
              </a:ext>
            </a:extLst>
          </p:cNvPr>
          <p:cNvPicPr>
            <a:picLocks noChangeAspect="1"/>
          </p:cNvPicPr>
          <p:nvPr/>
        </p:nvPicPr>
        <p:blipFill rotWithShape="1">
          <a:blip r:embed="rId2"/>
          <a:srcRect t="11067"/>
          <a:stretch/>
        </p:blipFill>
        <p:spPr>
          <a:xfrm>
            <a:off x="-3047" y="-41743"/>
            <a:ext cx="12191999" cy="6857990"/>
          </a:xfrm>
          <a:prstGeom prst="rect">
            <a:avLst/>
          </a:prstGeom>
        </p:spPr>
      </p:pic>
      <p:sp>
        <p:nvSpPr>
          <p:cNvPr id="27" name="Rectangle 2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0D9EE-2F77-46F4-918E-672AD9E6C1FC}"/>
              </a:ext>
            </a:extLst>
          </p:cNvPr>
          <p:cNvSpPr>
            <a:spLocks noGrp="1"/>
          </p:cNvSpPr>
          <p:nvPr>
            <p:ph type="title"/>
          </p:nvPr>
        </p:nvSpPr>
        <p:spPr>
          <a:xfrm>
            <a:off x="1368677" y="2006125"/>
            <a:ext cx="10058400" cy="3052861"/>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600">
                <a:solidFill>
                  <a:srgbClr val="FFFF00"/>
                </a:solidFill>
                <a:latin typeface="Algerian"/>
              </a:rPr>
              <a:t>THANK YOU</a:t>
            </a:r>
            <a:br>
              <a:rPr lang="en-US" sz="5400" dirty="0">
                <a:solidFill>
                  <a:srgbClr val="FFFF00"/>
                </a:solidFill>
                <a:latin typeface="Algerian"/>
              </a:rPr>
            </a:br>
            <a:br>
              <a:rPr lang="en-US" sz="5400" dirty="0">
                <a:latin typeface="Algerian"/>
              </a:rPr>
            </a:br>
            <a:endParaRPr lang="en-US" sz="5400" dirty="0">
              <a:solidFill>
                <a:srgbClr val="FFFF00"/>
              </a:solidFill>
              <a:latin typeface="Algerian"/>
            </a:endParaRPr>
          </a:p>
        </p:txBody>
      </p:sp>
    </p:spTree>
    <p:extLst>
      <p:ext uri="{BB962C8B-B14F-4D97-AF65-F5344CB8AC3E}">
        <p14:creationId xmlns:p14="http://schemas.microsoft.com/office/powerpoint/2010/main" val="222256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hape&#10;&#10;Description automatically generated">
            <a:extLst>
              <a:ext uri="{FF2B5EF4-FFF2-40B4-BE49-F238E27FC236}">
                <a16:creationId xmlns:a16="http://schemas.microsoft.com/office/drawing/2014/main" id="{0244C66B-6225-4883-987A-7E7AC6F81BDB}"/>
              </a:ext>
            </a:extLst>
          </p:cNvPr>
          <p:cNvPicPr>
            <a:picLocks noChangeAspect="1"/>
          </p:cNvPicPr>
          <p:nvPr/>
        </p:nvPicPr>
        <p:blipFill rotWithShape="1">
          <a:blip r:embed="rId2">
            <a:alphaModFix amt="35000"/>
          </a:blip>
          <a:srcRect t="15730"/>
          <a:stretch/>
        </p:blipFill>
        <p:spPr>
          <a:xfrm>
            <a:off x="-281816" y="10"/>
            <a:ext cx="12191979" cy="6857990"/>
          </a:xfrm>
          <a:prstGeom prst="rect">
            <a:avLst/>
          </a:prstGeom>
        </p:spPr>
      </p:pic>
      <p:sp>
        <p:nvSpPr>
          <p:cNvPr id="2" name="Title 1">
            <a:extLst>
              <a:ext uri="{FF2B5EF4-FFF2-40B4-BE49-F238E27FC236}">
                <a16:creationId xmlns:a16="http://schemas.microsoft.com/office/drawing/2014/main" id="{5D3B36C1-C938-4407-A1B3-0DAD87B6B3B1}"/>
              </a:ext>
            </a:extLst>
          </p:cNvPr>
          <p:cNvSpPr>
            <a:spLocks noGrp="1"/>
          </p:cNvSpPr>
          <p:nvPr>
            <p:ph type="title"/>
          </p:nvPr>
        </p:nvSpPr>
        <p:spPr>
          <a:xfrm>
            <a:off x="838200" y="-104601"/>
            <a:ext cx="10515600" cy="1325563"/>
          </a:xfrm>
        </p:spPr>
        <p:txBody>
          <a:bodyPr>
            <a:normAutofit/>
          </a:bodyPr>
          <a:lstStyle/>
          <a:p>
            <a:r>
              <a:rPr lang="en-US">
                <a:solidFill>
                  <a:srgbClr val="FFFFFF"/>
                </a:solidFill>
                <a:latin typeface="Times New Roman"/>
                <a:cs typeface="Calibri Light"/>
              </a:rPr>
              <a:t>INTRODUCTION</a:t>
            </a:r>
            <a:endParaRPr lang="en-US">
              <a:solidFill>
                <a:srgbClr val="FFFFFF"/>
              </a:solidFill>
              <a:latin typeface="Times New Roman"/>
            </a:endParaRPr>
          </a:p>
        </p:txBody>
      </p:sp>
      <p:sp>
        <p:nvSpPr>
          <p:cNvPr id="3" name="Content Placeholder 2">
            <a:extLst>
              <a:ext uri="{FF2B5EF4-FFF2-40B4-BE49-F238E27FC236}">
                <a16:creationId xmlns:a16="http://schemas.microsoft.com/office/drawing/2014/main" id="{97480C0B-0A72-4BD6-AEEF-3AC80E557E02}"/>
              </a:ext>
            </a:extLst>
          </p:cNvPr>
          <p:cNvSpPr>
            <a:spLocks noGrp="1"/>
          </p:cNvSpPr>
          <p:nvPr>
            <p:ph idx="1"/>
          </p:nvPr>
        </p:nvSpPr>
        <p:spPr>
          <a:xfrm>
            <a:off x="754693" y="1157570"/>
            <a:ext cx="10515600" cy="5196844"/>
          </a:xfrm>
        </p:spPr>
        <p:txBody>
          <a:bodyPr vert="horz" lIns="91440" tIns="45720" rIns="91440" bIns="45720" rtlCol="0" anchor="t">
            <a:normAutofit/>
          </a:bodyPr>
          <a:lstStyle/>
          <a:p>
            <a:r>
              <a:rPr lang="en-US" sz="2000">
                <a:solidFill>
                  <a:srgbClr val="FFFFFF"/>
                </a:solidFill>
                <a:latin typeface="Times New Roman"/>
                <a:ea typeface="+mn-lt"/>
                <a:cs typeface="+mn-lt"/>
              </a:rPr>
              <a:t>Loan Prediction is very helpful for employee of banks as well as for the applicant also. </a:t>
            </a:r>
          </a:p>
          <a:p>
            <a:r>
              <a:rPr lang="en-US" sz="2000">
                <a:solidFill>
                  <a:srgbClr val="FFFFFF"/>
                </a:solidFill>
                <a:latin typeface="Times New Roman"/>
                <a:ea typeface="+mn-lt"/>
                <a:cs typeface="+mn-lt"/>
              </a:rPr>
              <a:t>The aim of this Project is to provide quick, immediate and easy way for bank employees whether the customer can pay back the amount for given interest rate. </a:t>
            </a:r>
          </a:p>
          <a:p>
            <a:r>
              <a:rPr lang="en-US" sz="2000">
                <a:solidFill>
                  <a:srgbClr val="FFFFFF"/>
                </a:solidFill>
                <a:latin typeface="Times New Roman"/>
                <a:ea typeface="+mn-lt"/>
                <a:cs typeface="+mn-lt"/>
              </a:rPr>
              <a:t>Company or bank wants to automate the loan eligibility process (real time) based on customer details provided while filling application form. These details are Gender, Marital Status, Education, Number of Dependents, Income, Loan Amount, Credit History and other.</a:t>
            </a:r>
          </a:p>
          <a:p>
            <a:r>
              <a:rPr lang="en-US" sz="2000">
                <a:solidFill>
                  <a:srgbClr val="FFFFFF"/>
                </a:solidFill>
                <a:latin typeface="Times New Roman"/>
                <a:ea typeface="+mn-lt"/>
                <a:cs typeface="+mn-lt"/>
              </a:rPr>
              <a:t>This study assesses the classification accuracy of an artificial neural network (ANN) model. It examines the application of loan applied customers whether they can repay the amount for the given interest rate.</a:t>
            </a:r>
          </a:p>
          <a:p>
            <a:r>
              <a:rPr lang="en-US" sz="2000">
                <a:solidFill>
                  <a:srgbClr val="FFFFFF"/>
                </a:solidFill>
                <a:latin typeface="Times New Roman"/>
                <a:ea typeface="+mn-lt"/>
                <a:cs typeface="+mn-lt"/>
              </a:rPr>
              <a:t>Loan approval is a very important process for banking organizations. The system approved or reject the loan applications. So, for a bank employee with this application can easily come to a decision whether the applicant is eligible or not.</a:t>
            </a:r>
          </a:p>
          <a:p>
            <a:r>
              <a:rPr lang="en-US" sz="2000">
                <a:solidFill>
                  <a:srgbClr val="FFFFFF"/>
                </a:solidFill>
                <a:latin typeface="Times New Roman"/>
                <a:ea typeface="+mn-lt"/>
                <a:cs typeface="+mn-lt"/>
              </a:rPr>
              <a:t>Recovery of loans is a major contributing parameter in the financial statements of a bank. </a:t>
            </a:r>
          </a:p>
          <a:p>
            <a:r>
              <a:rPr lang="en-US" sz="2000">
                <a:solidFill>
                  <a:srgbClr val="FFFFFF"/>
                </a:solidFill>
                <a:latin typeface="Times New Roman"/>
                <a:ea typeface="+mn-lt"/>
                <a:cs typeface="+mn-lt"/>
              </a:rPr>
              <a:t>It is very difficult to predict the possibility of payment of loan by the customer. Using Artificial Neural Network (ANN) we can predict the loan status of applicant.</a:t>
            </a:r>
          </a:p>
          <a:p>
            <a:endParaRPr lang="en-US" sz="1800">
              <a:solidFill>
                <a:srgbClr val="FFFFFF"/>
              </a:solidFill>
              <a:cs typeface="Calibri"/>
            </a:endParaRPr>
          </a:p>
        </p:txBody>
      </p:sp>
    </p:spTree>
    <p:extLst>
      <p:ext uri="{BB962C8B-B14F-4D97-AF65-F5344CB8AC3E}">
        <p14:creationId xmlns:p14="http://schemas.microsoft.com/office/powerpoint/2010/main" val="66448195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art on bullseye">
            <a:extLst>
              <a:ext uri="{FF2B5EF4-FFF2-40B4-BE49-F238E27FC236}">
                <a16:creationId xmlns:a16="http://schemas.microsoft.com/office/drawing/2014/main" id="{3E45C1DC-CCD9-4F54-8E64-09CC366B8F22}"/>
              </a:ext>
            </a:extLst>
          </p:cNvPr>
          <p:cNvPicPr>
            <a:picLocks noChangeAspect="1"/>
          </p:cNvPicPr>
          <p:nvPr/>
        </p:nvPicPr>
        <p:blipFill rotWithShape="1">
          <a:blip r:embed="rId2">
            <a:alphaModFix amt="45000"/>
          </a:blip>
          <a:srcRect b="15730"/>
          <a:stretch/>
        </p:blipFill>
        <p:spPr>
          <a:xfrm>
            <a:off x="20" y="1"/>
            <a:ext cx="12191980" cy="6857999"/>
          </a:xfrm>
          <a:prstGeom prst="rect">
            <a:avLst/>
          </a:prstGeom>
        </p:spPr>
      </p:pic>
      <p:sp>
        <p:nvSpPr>
          <p:cNvPr id="16" name="Rectangle 1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84EE1EED-0D04-447D-8B3E-F74267DF106A}"/>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4000">
                <a:latin typeface="Times New Roman"/>
                <a:cs typeface="Times New Roman"/>
              </a:rPr>
              <a:t>AIM</a:t>
            </a:r>
            <a:br>
              <a:rPr lang="en-US" sz="3200" dirty="0"/>
            </a:br>
            <a:br>
              <a:rPr lang="en-US" sz="3200" dirty="0"/>
            </a:br>
            <a:r>
              <a:rPr lang="en-US" sz="3200">
                <a:latin typeface="Times New Roman"/>
                <a:cs typeface="Times New Roman"/>
              </a:rPr>
              <a:t>The aim of our project is to build a web application to predict </a:t>
            </a:r>
            <a:r>
              <a:rPr lang="en-US" sz="3200">
                <a:latin typeface="Times New Roman"/>
                <a:ea typeface="+mj-lt"/>
                <a:cs typeface="Times New Roman"/>
              </a:rPr>
              <a:t>find the nature of the client applying for a personal loan.</a:t>
            </a:r>
            <a:endParaRPr lang="en-US" sz="3200" dirty="0">
              <a:latin typeface="Times New Roman"/>
              <a:cs typeface="Times New Roman"/>
            </a:endParaRPr>
          </a:p>
        </p:txBody>
      </p:sp>
      <p:sp>
        <p:nvSpPr>
          <p:cNvPr id="18" name="Rectangle 1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8726418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Many question marks on black background">
            <a:extLst>
              <a:ext uri="{FF2B5EF4-FFF2-40B4-BE49-F238E27FC236}">
                <a16:creationId xmlns:a16="http://schemas.microsoft.com/office/drawing/2014/main" id="{1B3C2B9D-947B-42C2-8ED1-A59653D7FB03}"/>
              </a:ext>
            </a:extLst>
          </p:cNvPr>
          <p:cNvPicPr>
            <a:picLocks noChangeAspect="1"/>
          </p:cNvPicPr>
          <p:nvPr/>
        </p:nvPicPr>
        <p:blipFill rotWithShape="1">
          <a:blip r:embed="rId2">
            <a:duotone>
              <a:schemeClr val="accent1">
                <a:shade val="45000"/>
                <a:satMod val="135000"/>
              </a:schemeClr>
              <a:prstClr val="white"/>
            </a:duotone>
            <a:alphaModFix amt="35000"/>
          </a:blip>
          <a:srcRect t="7787"/>
          <a:stretch/>
        </p:blipFill>
        <p:spPr>
          <a:xfrm>
            <a:off x="20" y="10"/>
            <a:ext cx="12191981" cy="6857989"/>
          </a:xfrm>
          <a:prstGeom prst="rect">
            <a:avLst/>
          </a:prstGeom>
        </p:spPr>
      </p:pic>
      <p:sp>
        <p:nvSpPr>
          <p:cNvPr id="2" name="Title 1">
            <a:extLst>
              <a:ext uri="{FF2B5EF4-FFF2-40B4-BE49-F238E27FC236}">
                <a16:creationId xmlns:a16="http://schemas.microsoft.com/office/drawing/2014/main" id="{A8463CA8-F2B2-4128-B22E-59B07070638B}"/>
              </a:ext>
            </a:extLst>
          </p:cNvPr>
          <p:cNvSpPr>
            <a:spLocks noGrp="1"/>
          </p:cNvSpPr>
          <p:nvPr>
            <p:ph type="title"/>
          </p:nvPr>
        </p:nvSpPr>
        <p:spPr>
          <a:xfrm>
            <a:off x="1256275" y="1749532"/>
            <a:ext cx="10451886" cy="3212400"/>
          </a:xfrm>
        </p:spPr>
        <p:txBody>
          <a:bodyPr vert="horz" lIns="91440" tIns="45720" rIns="91440" bIns="45720" rtlCol="0" anchor="b">
            <a:normAutofit fontScale="90000"/>
          </a:bodyPr>
          <a:lstStyle/>
          <a:p>
            <a:r>
              <a:rPr lang="en-US" sz="3600" dirty="0">
                <a:solidFill>
                  <a:srgbClr val="FFFFFF"/>
                </a:solidFill>
                <a:latin typeface="Times New Roman"/>
                <a:cs typeface="Times New Roman"/>
              </a:rPr>
              <a:t>                    </a:t>
            </a:r>
            <a:r>
              <a:rPr lang="en-US" sz="4000" b="1">
                <a:solidFill>
                  <a:srgbClr val="FFFFFF"/>
                </a:solidFill>
                <a:latin typeface="Times New Roman"/>
                <a:cs typeface="Times New Roman"/>
              </a:rPr>
              <a:t>PROBLEM STATEMENT</a:t>
            </a:r>
            <a:br>
              <a:rPr lang="en-US" sz="2000" dirty="0"/>
            </a:br>
            <a:br>
              <a:rPr lang="en-US" sz="2000" dirty="0"/>
            </a:br>
            <a:r>
              <a:rPr lang="en-US" sz="2800">
                <a:solidFill>
                  <a:srgbClr val="FFFFFF"/>
                </a:solidFill>
                <a:latin typeface="Times New Roman"/>
                <a:cs typeface="Times New Roman"/>
              </a:rPr>
              <a:t>In India, the number of people applying for loans gets increased for various reasons in recent years. </a:t>
            </a:r>
            <a:br>
              <a:rPr lang="en-US" sz="2800" dirty="0">
                <a:latin typeface="Times New Roman"/>
                <a:cs typeface="Times New Roman"/>
              </a:rPr>
            </a:br>
            <a:r>
              <a:rPr lang="en-US" sz="2800">
                <a:solidFill>
                  <a:srgbClr val="FFFFFF"/>
                </a:solidFill>
                <a:latin typeface="Times New Roman"/>
                <a:cs typeface="Times New Roman"/>
              </a:rPr>
              <a:t>The bank employees are not able to analyze or predict whether the customer can pay back the amount or not (good customer or bad customer) for the given interest rate.</a:t>
            </a:r>
            <a:br>
              <a:rPr lang="en-US" sz="2400" dirty="0">
                <a:latin typeface="Times New Roman"/>
              </a:rPr>
            </a:br>
            <a:br>
              <a:rPr lang="en-US" sz="2000" dirty="0"/>
            </a:br>
            <a:br>
              <a:rPr lang="en-US" sz="2000" dirty="0"/>
            </a:br>
            <a:br>
              <a:rPr lang="en-US" sz="2000" dirty="0"/>
            </a:br>
            <a:endParaRPr lang="en-US" sz="2000">
              <a:solidFill>
                <a:srgbClr val="FFFFFF"/>
              </a:solidFill>
            </a:endParaRPr>
          </a:p>
        </p:txBody>
      </p:sp>
      <p:cxnSp>
        <p:nvCxnSpPr>
          <p:cNvPr id="37" name="Straight Connector 3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95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mesh on pink">
            <a:extLst>
              <a:ext uri="{FF2B5EF4-FFF2-40B4-BE49-F238E27FC236}">
                <a16:creationId xmlns:a16="http://schemas.microsoft.com/office/drawing/2014/main" id="{37FDC4FE-E698-4D06-A4BD-6A5F9C0E96C4}"/>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22"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D174D-70D3-4353-B39C-4F6BC118AE98}"/>
              </a:ext>
            </a:extLst>
          </p:cNvPr>
          <p:cNvSpPr>
            <a:spLocks noGrp="1"/>
          </p:cNvSpPr>
          <p:nvPr>
            <p:ph type="title"/>
          </p:nvPr>
        </p:nvSpPr>
        <p:spPr>
          <a:xfrm>
            <a:off x="116075" y="325550"/>
            <a:ext cx="11801604" cy="459773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b="1" dirty="0">
                <a:solidFill>
                  <a:srgbClr val="F7F5F5"/>
                </a:solidFill>
                <a:latin typeface="Times New Roman"/>
                <a:ea typeface="+mj-lt"/>
                <a:cs typeface="+mj-lt"/>
              </a:rPr>
              <a:t>SOLUTION</a:t>
            </a:r>
            <a:br>
              <a:rPr lang="en-US" b="1" dirty="0">
                <a:solidFill>
                  <a:srgbClr val="F7F5F5"/>
                </a:solidFill>
                <a:latin typeface="Times New Roman"/>
                <a:cs typeface="Calibri Light"/>
              </a:rPr>
            </a:br>
            <a:br>
              <a:rPr lang="en-US" sz="3600" dirty="0">
                <a:latin typeface="Times New Roman"/>
              </a:rPr>
            </a:br>
            <a:r>
              <a:rPr lang="en-US" sz="3600">
                <a:solidFill>
                  <a:srgbClr val="FFFFFF"/>
                </a:solidFill>
                <a:latin typeface="Times New Roman"/>
                <a:cs typeface="Times New Roman"/>
              </a:rPr>
              <a:t>Using Artificial Neural Network Model (ANN) this project is developed.</a:t>
            </a:r>
            <a:br>
              <a:rPr lang="en-US" sz="3600" dirty="0">
                <a:latin typeface="Times New Roman"/>
                <a:cs typeface="Times New Roman"/>
              </a:rPr>
            </a:br>
            <a:r>
              <a:rPr lang="en-US" sz="3600" dirty="0">
                <a:solidFill>
                  <a:srgbClr val="F7F5F5"/>
                </a:solidFill>
                <a:latin typeface="Times New Roman"/>
                <a:ea typeface="+mj-lt"/>
                <a:cs typeface="+mj-lt"/>
              </a:rPr>
              <a:t>Banks would give loans to only those customers that are eligible so that they can be assured of getting the money back. </a:t>
            </a:r>
            <a:br>
              <a:rPr lang="en-US" sz="3600" dirty="0">
                <a:solidFill>
                  <a:srgbClr val="F7F5F5"/>
                </a:solidFill>
                <a:latin typeface="Times New Roman"/>
                <a:ea typeface="+mj-lt"/>
                <a:cs typeface="+mj-lt"/>
              </a:rPr>
            </a:br>
            <a:r>
              <a:rPr lang="en-US" sz="3600">
                <a:solidFill>
                  <a:srgbClr val="F7F5F5"/>
                </a:solidFill>
                <a:latin typeface="Times New Roman"/>
                <a:ea typeface="+mj-lt"/>
                <a:cs typeface="+mj-lt"/>
              </a:rPr>
              <a:t>Hence the more accurate we are in predicting the eligible customers ,it makes easier for bank employees.</a:t>
            </a:r>
            <a:endParaRPr lang="en-US">
              <a:solidFill>
                <a:srgbClr val="F7F5F5"/>
              </a:solidFill>
              <a:latin typeface="Times New Roman"/>
              <a:cs typeface="Times New Roman"/>
            </a:endParaRPr>
          </a:p>
        </p:txBody>
      </p:sp>
    </p:spTree>
    <p:extLst>
      <p:ext uri="{BB962C8B-B14F-4D97-AF65-F5344CB8AC3E}">
        <p14:creationId xmlns:p14="http://schemas.microsoft.com/office/powerpoint/2010/main" val="223440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E3450625-AAC1-412B-B273-EE05289A1A96}"/>
              </a:ext>
            </a:extLst>
          </p:cNvPr>
          <p:cNvPicPr>
            <a:picLocks noChangeAspect="1"/>
          </p:cNvPicPr>
          <p:nvPr/>
        </p:nvPicPr>
        <p:blipFill rotWithShape="1">
          <a:blip r:embed="rId2"/>
          <a:srcRect t="4803" r="-2" b="20195"/>
          <a:stretch/>
        </p:blipFill>
        <p:spPr>
          <a:xfrm>
            <a:off x="20" y="10"/>
            <a:ext cx="12191980" cy="6857989"/>
          </a:xfrm>
          <a:prstGeom prst="rect">
            <a:avLst/>
          </a:prstGeom>
        </p:spPr>
      </p:pic>
      <p:sp>
        <p:nvSpPr>
          <p:cNvPr id="11" name="Rectangle 10">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460FB-14D5-4F58-A488-C25F55FF7AFF}"/>
              </a:ext>
            </a:extLst>
          </p:cNvPr>
          <p:cNvSpPr>
            <a:spLocks noGrp="1"/>
          </p:cNvSpPr>
          <p:nvPr>
            <p:ph type="title"/>
          </p:nvPr>
        </p:nvSpPr>
        <p:spPr>
          <a:xfrm>
            <a:off x="1122958" y="-258305"/>
            <a:ext cx="9966960" cy="2552091"/>
          </a:xfrm>
        </p:spPr>
        <p:txBody>
          <a:bodyPr vert="horz" lIns="91440" tIns="45720" rIns="91440" bIns="45720" rtlCol="0" anchor="ctr">
            <a:normAutofit/>
          </a:bodyPr>
          <a:lstStyle/>
          <a:p>
            <a:pPr algn="ctr"/>
            <a:r>
              <a:rPr lang="en-US" sz="8000" b="1">
                <a:solidFill>
                  <a:srgbClr val="FFFFFF"/>
                </a:solidFill>
                <a:latin typeface="Times New Roman"/>
                <a:cs typeface="Calibri Light"/>
              </a:rPr>
              <a:t>FLOW CHART</a:t>
            </a:r>
            <a:endParaRPr lang="en-US" sz="8000" b="1" dirty="0">
              <a:solidFill>
                <a:srgbClr val="FFFFFF"/>
              </a:solidFill>
              <a:latin typeface="Times New Roman"/>
              <a:cs typeface="Calibri Light"/>
            </a:endParaRPr>
          </a:p>
        </p:txBody>
      </p:sp>
      <p:sp>
        <p:nvSpPr>
          <p:cNvPr id="13" name="Rectangle 12">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D41C7EC0-135B-495C-ACB4-C46410F8FBFF}"/>
              </a:ext>
            </a:extLst>
          </p:cNvPr>
          <p:cNvPicPr>
            <a:picLocks noChangeAspect="1"/>
          </p:cNvPicPr>
          <p:nvPr/>
        </p:nvPicPr>
        <p:blipFill>
          <a:blip r:embed="rId6"/>
          <a:stretch>
            <a:fillRect/>
          </a:stretch>
        </p:blipFill>
        <p:spPr>
          <a:xfrm>
            <a:off x="1415442" y="1952887"/>
            <a:ext cx="9256734" cy="4476225"/>
          </a:xfrm>
          <a:prstGeom prst="rect">
            <a:avLst/>
          </a:prstGeom>
        </p:spPr>
      </p:pic>
    </p:spTree>
    <p:extLst>
      <p:ext uri="{BB962C8B-B14F-4D97-AF65-F5344CB8AC3E}">
        <p14:creationId xmlns:p14="http://schemas.microsoft.com/office/powerpoint/2010/main" val="146286208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89D5D69-307E-4862-950C-1A7CC8A22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a:extLst>
              <a:ext uri="{FF2B5EF4-FFF2-40B4-BE49-F238E27FC236}">
                <a16:creationId xmlns:a16="http://schemas.microsoft.com/office/drawing/2014/main" id="{2100E061-779B-4006-BC39-114A057A7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bstract background of data">
            <a:extLst>
              <a:ext uri="{FF2B5EF4-FFF2-40B4-BE49-F238E27FC236}">
                <a16:creationId xmlns:a16="http://schemas.microsoft.com/office/drawing/2014/main" id="{ADBBF47B-DA2B-4F9A-952B-A0B493E756A2}"/>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20" y="10"/>
            <a:ext cx="12191981" cy="6857989"/>
          </a:xfrm>
          <a:prstGeom prst="rect">
            <a:avLst/>
          </a:prstGeom>
        </p:spPr>
      </p:pic>
      <p:sp>
        <p:nvSpPr>
          <p:cNvPr id="2" name="Title 1">
            <a:extLst>
              <a:ext uri="{FF2B5EF4-FFF2-40B4-BE49-F238E27FC236}">
                <a16:creationId xmlns:a16="http://schemas.microsoft.com/office/drawing/2014/main" id="{F1FB6F8F-7F7A-4E33-BADF-A575A5AC774E}"/>
              </a:ext>
            </a:extLst>
          </p:cNvPr>
          <p:cNvSpPr>
            <a:spLocks noGrp="1"/>
          </p:cNvSpPr>
          <p:nvPr>
            <p:ph type="title"/>
          </p:nvPr>
        </p:nvSpPr>
        <p:spPr>
          <a:xfrm>
            <a:off x="744255" y="698643"/>
            <a:ext cx="11235009" cy="5189746"/>
          </a:xfrm>
        </p:spPr>
        <p:txBody>
          <a:bodyPr anchor="t">
            <a:normAutofit fontScale="90000"/>
          </a:bodyPr>
          <a:lstStyle/>
          <a:p>
            <a:r>
              <a:rPr lang="en-US" b="1">
                <a:solidFill>
                  <a:srgbClr val="F5F2F2"/>
                </a:solidFill>
                <a:latin typeface="Times New Roman"/>
                <a:cs typeface="Calibri Light"/>
              </a:rPr>
              <a:t>PROJECT FLOW STRUCTURE</a:t>
            </a:r>
            <a:br>
              <a:rPr lang="en-US" dirty="0">
                <a:solidFill>
                  <a:srgbClr val="FFFFFF"/>
                </a:solidFill>
                <a:latin typeface="Times New Roman"/>
                <a:cs typeface="Calibri Light"/>
              </a:rPr>
            </a:br>
            <a:br>
              <a:rPr lang="en-US" dirty="0">
                <a:latin typeface="Times New Roman"/>
                <a:cs typeface="Calibri Light"/>
              </a:rPr>
            </a:br>
            <a:r>
              <a:rPr lang="en-US" sz="3200">
                <a:solidFill>
                  <a:srgbClr val="FFFFFF"/>
                </a:solidFill>
                <a:latin typeface="Times New Roman"/>
                <a:cs typeface="Calibri Light"/>
              </a:rPr>
              <a:t>1) Installing</a:t>
            </a:r>
            <a:r>
              <a:rPr lang="en-US" sz="3200" dirty="0">
                <a:solidFill>
                  <a:srgbClr val="FFFFFF"/>
                </a:solidFill>
                <a:latin typeface="Times New Roman"/>
                <a:ea typeface="+mj-lt"/>
                <a:cs typeface="+mj-lt"/>
              </a:rPr>
              <a:t> the required packages and libraries.</a:t>
            </a:r>
            <a:endParaRPr lang="en-US" sz="3200" dirty="0">
              <a:solidFill>
                <a:srgbClr val="FFFFFF"/>
              </a:solidFill>
              <a:latin typeface="Times New Roman"/>
              <a:cs typeface="Calibri Light" panose="020F0302020204030204"/>
            </a:endParaRPr>
          </a:p>
          <a:p>
            <a:r>
              <a:rPr lang="en-US" sz="3200">
                <a:solidFill>
                  <a:srgbClr val="FFFFFF"/>
                </a:solidFill>
                <a:latin typeface="Times New Roman"/>
                <a:ea typeface="+mj-lt"/>
                <a:cs typeface="+mj-lt"/>
              </a:rPr>
              <a:t>2) Importing the required libraries for the model to run.</a:t>
            </a:r>
            <a:endParaRPr lang="en-US" sz="3200">
              <a:solidFill>
                <a:srgbClr val="FFFFFF"/>
              </a:solidFill>
              <a:latin typeface="Times New Roman"/>
              <a:cs typeface="Times New Roman"/>
            </a:endParaRPr>
          </a:p>
          <a:p>
            <a:r>
              <a:rPr lang="en-US" sz="3200">
                <a:solidFill>
                  <a:srgbClr val="FFFFFF"/>
                </a:solidFill>
                <a:latin typeface="Times New Roman"/>
                <a:ea typeface="+mj-lt"/>
                <a:cs typeface="+mj-lt"/>
              </a:rPr>
              <a:t>3) Download the dataset,feeding it  to  the  model,  and  understanding the  </a:t>
            </a:r>
            <a:r>
              <a:rPr lang="en-US" sz="3200" dirty="0">
                <a:solidFill>
                  <a:srgbClr val="FFFFFF"/>
                </a:solidFill>
                <a:latin typeface="Times New Roman"/>
                <a:ea typeface="+mj-lt"/>
                <a:cs typeface="+mj-lt"/>
              </a:rPr>
              <a:t>dataset</a:t>
            </a:r>
            <a:endParaRPr lang="en-US" sz="3200" dirty="0">
              <a:solidFill>
                <a:srgbClr val="FFFFFF"/>
              </a:solidFill>
              <a:latin typeface="Times New Roman"/>
              <a:cs typeface="Times New Roman"/>
            </a:endParaRPr>
          </a:p>
          <a:p>
            <a:r>
              <a:rPr lang="en-US" sz="3200">
                <a:solidFill>
                  <a:srgbClr val="FFFFFF"/>
                </a:solidFill>
                <a:latin typeface="Times New Roman"/>
                <a:ea typeface="+mj-lt"/>
                <a:cs typeface="+mj-lt"/>
              </a:rPr>
              <a:t> 4) Data Preprocessing – Checking for outliers and null values. If there </a:t>
            </a:r>
            <a:r>
              <a:rPr lang="en-US" sz="3200" dirty="0">
                <a:solidFill>
                  <a:srgbClr val="FFFFFF"/>
                </a:solidFill>
                <a:latin typeface="Times New Roman"/>
                <a:ea typeface="+mj-lt"/>
                <a:cs typeface="+mj-lt"/>
              </a:rPr>
              <a:t>any null values  we use Label Encoding to convert then into binary format.</a:t>
            </a:r>
            <a:endParaRPr lang="en-US" sz="3200" dirty="0">
              <a:solidFill>
                <a:srgbClr val="FFFFFF"/>
              </a:solidFill>
              <a:latin typeface="Times New Roman"/>
              <a:cs typeface="Times New Roman"/>
            </a:endParaRPr>
          </a:p>
          <a:p>
            <a:r>
              <a:rPr lang="en-US" sz="3200">
                <a:solidFill>
                  <a:srgbClr val="FFFFFF"/>
                </a:solidFill>
                <a:latin typeface="Times New Roman"/>
                <a:ea typeface="+mj-lt"/>
                <a:cs typeface="+mj-lt"/>
              </a:rPr>
              <a:t> 5) Dividing the model into Train and Test data. Fitting the model and predicting.</a:t>
            </a:r>
            <a:br>
              <a:rPr lang="en-US" sz="3200" dirty="0">
                <a:solidFill>
                  <a:srgbClr val="FFFFFF"/>
                </a:solidFill>
                <a:latin typeface="Times New Roman"/>
                <a:ea typeface="+mj-lt"/>
                <a:cs typeface="+mj-lt"/>
              </a:rPr>
            </a:br>
            <a:r>
              <a:rPr lang="en-US" sz="3200">
                <a:solidFill>
                  <a:srgbClr val="FFFFFF"/>
                </a:solidFill>
                <a:latin typeface="Times New Roman"/>
                <a:ea typeface="+mj-lt"/>
                <a:cs typeface="+mj-lt"/>
              </a:rPr>
              <a:t> 6) Building Flask Web Application</a:t>
            </a:r>
            <a:endParaRPr lang="en-US" sz="3200" dirty="0">
              <a:solidFill>
                <a:srgbClr val="FFFFFF"/>
              </a:solidFill>
              <a:latin typeface="Times New Roman"/>
              <a:cs typeface="Times New Roman"/>
            </a:endParaRPr>
          </a:p>
          <a:p>
            <a:endParaRPr lang="en-US" sz="2000">
              <a:solidFill>
                <a:srgbClr val="FFFFFF"/>
              </a:solidFill>
              <a:cs typeface="Calibri Light"/>
            </a:endParaRPr>
          </a:p>
        </p:txBody>
      </p:sp>
      <p:cxnSp>
        <p:nvCxnSpPr>
          <p:cNvPr id="28" name="Straight Connector 2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E5E8F48-4923-45E9-9425-DCFAE9909779}"/>
              </a:ext>
            </a:extLst>
          </p:cNvPr>
          <p:cNvSpPr>
            <a:spLocks noGrp="1"/>
          </p:cNvSpPr>
          <p:nvPr>
            <p:ph idx="1"/>
          </p:nvPr>
        </p:nvSpPr>
        <p:spPr>
          <a:xfrm>
            <a:off x="9368905" y="615136"/>
            <a:ext cx="4124758" cy="5343220"/>
          </a:xfrm>
        </p:spPr>
        <p:txBody>
          <a:bodyPr anchor="b">
            <a:normAutofit/>
          </a:bodyPr>
          <a:lstStyle/>
          <a:p>
            <a:endParaRPr lang="en-US" sz="2000">
              <a:solidFill>
                <a:srgbClr val="FFFFFF"/>
              </a:solidFill>
            </a:endParaRPr>
          </a:p>
        </p:txBody>
      </p:sp>
    </p:spTree>
    <p:extLst>
      <p:ext uri="{BB962C8B-B14F-4D97-AF65-F5344CB8AC3E}">
        <p14:creationId xmlns:p14="http://schemas.microsoft.com/office/powerpoint/2010/main" val="278466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mesh of blue lines and verticies">
            <a:extLst>
              <a:ext uri="{FF2B5EF4-FFF2-40B4-BE49-F238E27FC236}">
                <a16:creationId xmlns:a16="http://schemas.microsoft.com/office/drawing/2014/main" id="{41928BE9-E8F1-48D8-AA6B-7304C621F6B6}"/>
              </a:ext>
            </a:extLst>
          </p:cNvPr>
          <p:cNvPicPr>
            <a:picLocks noChangeAspect="1"/>
          </p:cNvPicPr>
          <p:nvPr/>
        </p:nvPicPr>
        <p:blipFill rotWithShape="1">
          <a:blip r:embed="rId2">
            <a:alphaModFix amt="50000"/>
          </a:blip>
          <a:srcRect l="5802" r="2794" b="3"/>
          <a:stretch/>
        </p:blipFill>
        <p:spPr>
          <a:xfrm>
            <a:off x="20" y="1"/>
            <a:ext cx="12191980" cy="6857999"/>
          </a:xfrm>
          <a:prstGeom prst="rect">
            <a:avLst/>
          </a:prstGeom>
        </p:spPr>
      </p:pic>
      <p:sp>
        <p:nvSpPr>
          <p:cNvPr id="2" name="Title 1">
            <a:extLst>
              <a:ext uri="{FF2B5EF4-FFF2-40B4-BE49-F238E27FC236}">
                <a16:creationId xmlns:a16="http://schemas.microsoft.com/office/drawing/2014/main" id="{A9D05716-12F8-4B87-91A4-8BD69D3858FE}"/>
              </a:ext>
            </a:extLst>
          </p:cNvPr>
          <p:cNvSpPr>
            <a:spLocks noGrp="1"/>
          </p:cNvSpPr>
          <p:nvPr>
            <p:ph type="title"/>
          </p:nvPr>
        </p:nvSpPr>
        <p:spPr>
          <a:xfrm>
            <a:off x="1524000" y="-1769063"/>
            <a:ext cx="9144000" cy="2900518"/>
          </a:xfrm>
        </p:spPr>
        <p:txBody>
          <a:bodyPr vert="horz" lIns="91440" tIns="45720" rIns="91440" bIns="45720" rtlCol="0" anchor="b">
            <a:normAutofit/>
          </a:bodyPr>
          <a:lstStyle/>
          <a:p>
            <a:pPr algn="ctr"/>
            <a:r>
              <a:rPr lang="en-US" sz="4000" b="1">
                <a:solidFill>
                  <a:srgbClr val="FFFFFF"/>
                </a:solidFill>
                <a:latin typeface="Times New Roman"/>
                <a:cs typeface="Calibri Light"/>
              </a:rPr>
              <a:t>EXPERIMENTAL ANALYSIS</a:t>
            </a:r>
            <a:endParaRPr lang="en-US" sz="4000" b="1" dirty="0">
              <a:solidFill>
                <a:srgbClr val="FFFFFF"/>
              </a:solidFill>
              <a:latin typeface="Times New Roman"/>
              <a:cs typeface="Calibri Light"/>
            </a:endParaRPr>
          </a:p>
        </p:txBody>
      </p:sp>
      <p:pic>
        <p:nvPicPr>
          <p:cNvPr id="4" name="Picture 5" descr="Chart, bar chart&#10;&#10;Description automatically generated">
            <a:extLst>
              <a:ext uri="{FF2B5EF4-FFF2-40B4-BE49-F238E27FC236}">
                <a16:creationId xmlns:a16="http://schemas.microsoft.com/office/drawing/2014/main" id="{38E324D8-A09C-4472-82E7-1D75325BC47B}"/>
              </a:ext>
            </a:extLst>
          </p:cNvPr>
          <p:cNvPicPr>
            <a:picLocks noChangeAspect="1"/>
          </p:cNvPicPr>
          <p:nvPr/>
        </p:nvPicPr>
        <p:blipFill>
          <a:blip r:embed="rId3"/>
          <a:stretch>
            <a:fillRect/>
          </a:stretch>
        </p:blipFill>
        <p:spPr>
          <a:xfrm>
            <a:off x="549058" y="1545251"/>
            <a:ext cx="2743200" cy="2180868"/>
          </a:xfrm>
          <a:prstGeom prst="rect">
            <a:avLst/>
          </a:prstGeom>
        </p:spPr>
      </p:pic>
      <p:pic>
        <p:nvPicPr>
          <p:cNvPr id="6" name="Picture 6" descr="Chart, histogram&#10;&#10;Description automatically generated">
            <a:extLst>
              <a:ext uri="{FF2B5EF4-FFF2-40B4-BE49-F238E27FC236}">
                <a16:creationId xmlns:a16="http://schemas.microsoft.com/office/drawing/2014/main" id="{FDA25EDE-EB5D-4849-AD02-DA5238CFC540}"/>
              </a:ext>
            </a:extLst>
          </p:cNvPr>
          <p:cNvPicPr>
            <a:picLocks noChangeAspect="1"/>
          </p:cNvPicPr>
          <p:nvPr/>
        </p:nvPicPr>
        <p:blipFill>
          <a:blip r:embed="rId4"/>
          <a:stretch>
            <a:fillRect/>
          </a:stretch>
        </p:blipFill>
        <p:spPr>
          <a:xfrm>
            <a:off x="465551" y="4198391"/>
            <a:ext cx="2743200" cy="2386038"/>
          </a:xfrm>
          <a:prstGeom prst="rect">
            <a:avLst/>
          </a:prstGeom>
        </p:spPr>
      </p:pic>
      <p:pic>
        <p:nvPicPr>
          <p:cNvPr id="7" name="Picture 7" descr="Chart, bar chart&#10;&#10;Description automatically generated">
            <a:extLst>
              <a:ext uri="{FF2B5EF4-FFF2-40B4-BE49-F238E27FC236}">
                <a16:creationId xmlns:a16="http://schemas.microsoft.com/office/drawing/2014/main" id="{F6D56056-6B72-4DA9-A1B9-9C8004EB5436}"/>
              </a:ext>
            </a:extLst>
          </p:cNvPr>
          <p:cNvPicPr>
            <a:picLocks noChangeAspect="1"/>
          </p:cNvPicPr>
          <p:nvPr/>
        </p:nvPicPr>
        <p:blipFill>
          <a:blip r:embed="rId5"/>
          <a:stretch>
            <a:fillRect/>
          </a:stretch>
        </p:blipFill>
        <p:spPr>
          <a:xfrm>
            <a:off x="3691002" y="1591542"/>
            <a:ext cx="2743200" cy="2213548"/>
          </a:xfrm>
          <a:prstGeom prst="rect">
            <a:avLst/>
          </a:prstGeom>
        </p:spPr>
      </p:pic>
      <p:pic>
        <p:nvPicPr>
          <p:cNvPr id="8" name="Picture 9" descr="Graphical user interface, application&#10;&#10;Description automatically generated">
            <a:extLst>
              <a:ext uri="{FF2B5EF4-FFF2-40B4-BE49-F238E27FC236}">
                <a16:creationId xmlns:a16="http://schemas.microsoft.com/office/drawing/2014/main" id="{2E8E9DC8-D2A6-4A77-81E2-2011C8620F21}"/>
              </a:ext>
            </a:extLst>
          </p:cNvPr>
          <p:cNvPicPr>
            <a:picLocks noChangeAspect="1"/>
          </p:cNvPicPr>
          <p:nvPr/>
        </p:nvPicPr>
        <p:blipFill>
          <a:blip r:embed="rId6"/>
          <a:stretch>
            <a:fillRect/>
          </a:stretch>
        </p:blipFill>
        <p:spPr>
          <a:xfrm>
            <a:off x="7584511" y="1380572"/>
            <a:ext cx="4256760" cy="5078061"/>
          </a:xfrm>
          <a:prstGeom prst="rect">
            <a:avLst/>
          </a:prstGeom>
        </p:spPr>
      </p:pic>
    </p:spTree>
    <p:extLst>
      <p:ext uri="{BB962C8B-B14F-4D97-AF65-F5344CB8AC3E}">
        <p14:creationId xmlns:p14="http://schemas.microsoft.com/office/powerpoint/2010/main" val="46100433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0EB1C091-F7A6-4A54-BBEA-38F3EDA7CA5E}"/>
              </a:ext>
            </a:extLst>
          </p:cNvPr>
          <p:cNvPicPr>
            <a:picLocks noChangeAspect="1"/>
          </p:cNvPicPr>
          <p:nvPr/>
        </p:nvPicPr>
        <p:blipFill rotWithShape="1">
          <a:blip r:embed="rId2"/>
          <a:srcRect r="3557" b="1"/>
          <a:stretch/>
        </p:blipFill>
        <p:spPr>
          <a:xfrm>
            <a:off x="20" y="10"/>
            <a:ext cx="6095980" cy="3428990"/>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5E2D0FA7-A618-4140-8635-B4ECEABE5122}"/>
              </a:ext>
            </a:extLst>
          </p:cNvPr>
          <p:cNvPicPr>
            <a:picLocks noChangeAspect="1"/>
          </p:cNvPicPr>
          <p:nvPr/>
        </p:nvPicPr>
        <p:blipFill rotWithShape="1">
          <a:blip r:embed="rId3"/>
          <a:srcRect r="3557" b="1"/>
          <a:stretch/>
        </p:blipFill>
        <p:spPr>
          <a:xfrm>
            <a:off x="6096000" y="10"/>
            <a:ext cx="6096000" cy="3428990"/>
          </a:xfrm>
          <a:prstGeom prst="rect">
            <a:avLst/>
          </a:prstGeom>
        </p:spPr>
      </p:pic>
      <p:pic>
        <p:nvPicPr>
          <p:cNvPr id="4" name="Picture 5" descr="Graphical user interface&#10;&#10;Description automatically generated">
            <a:extLst>
              <a:ext uri="{FF2B5EF4-FFF2-40B4-BE49-F238E27FC236}">
                <a16:creationId xmlns:a16="http://schemas.microsoft.com/office/drawing/2014/main" id="{71508A3A-EB13-4ED8-944E-24C214E4457C}"/>
              </a:ext>
            </a:extLst>
          </p:cNvPr>
          <p:cNvPicPr>
            <a:picLocks noChangeAspect="1"/>
          </p:cNvPicPr>
          <p:nvPr/>
        </p:nvPicPr>
        <p:blipFill rotWithShape="1">
          <a:blip r:embed="rId4"/>
          <a:srcRect l="1353" r="2648"/>
          <a:stretch/>
        </p:blipFill>
        <p:spPr>
          <a:xfrm>
            <a:off x="20" y="3429000"/>
            <a:ext cx="6095980" cy="3429000"/>
          </a:xfrm>
          <a:prstGeom prst="rect">
            <a:avLst/>
          </a:prstGeom>
        </p:spPr>
      </p:pic>
      <p:pic>
        <p:nvPicPr>
          <p:cNvPr id="6" name="Picture 6" descr="A picture containing text, screenshot, black&#10;&#10;Description automatically generated">
            <a:extLst>
              <a:ext uri="{FF2B5EF4-FFF2-40B4-BE49-F238E27FC236}">
                <a16:creationId xmlns:a16="http://schemas.microsoft.com/office/drawing/2014/main" id="{F7F2B959-4657-4CE9-847E-D603276F2B13}"/>
              </a:ext>
            </a:extLst>
          </p:cNvPr>
          <p:cNvPicPr>
            <a:picLocks noChangeAspect="1"/>
          </p:cNvPicPr>
          <p:nvPr/>
        </p:nvPicPr>
        <p:blipFill rotWithShape="1">
          <a:blip r:embed="rId5"/>
          <a:srcRect l="1272" r="1837" b="-2"/>
          <a:stretch/>
        </p:blipFill>
        <p:spPr>
          <a:xfrm>
            <a:off x="6096000" y="3429000"/>
            <a:ext cx="6096000" cy="3429000"/>
          </a:xfrm>
          <a:prstGeom prst="rect">
            <a:avLst/>
          </a:prstGeom>
        </p:spPr>
      </p:pic>
      <p:sp>
        <p:nvSpPr>
          <p:cNvPr id="23" name="Rectangle 22">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ame 24">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722F01E-C96E-442E-8969-A682BE8A26B4}"/>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800" kern="1200">
                <a:ln w="22225">
                  <a:solidFill>
                    <a:prstClr val="black"/>
                  </a:solidFill>
                  <a:miter lim="800000"/>
                </a:ln>
                <a:solidFill>
                  <a:srgbClr val="FFFF00"/>
                </a:solidFill>
                <a:latin typeface="Algerian"/>
              </a:rPr>
              <a:t>WEB UI DESIGN</a:t>
            </a:r>
          </a:p>
        </p:txBody>
      </p:sp>
    </p:spTree>
    <p:extLst>
      <p:ext uri="{BB962C8B-B14F-4D97-AF65-F5344CB8AC3E}">
        <p14:creationId xmlns:p14="http://schemas.microsoft.com/office/powerpoint/2010/main" val="126383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LOAN STATUS PREDICTION USING EXPLORATORY DATA ANALYSIS </vt:lpstr>
      <vt:lpstr>INTRODUCTION</vt:lpstr>
      <vt:lpstr>AIM  The aim of our project is to build a web application to predict find the nature of the client applying for a personal loan.</vt:lpstr>
      <vt:lpstr>                    PROBLEM STATEMENT  In India, the number of people applying for loans gets increased for various reasons in recent years.  The bank employees are not able to analyze or predict whether the customer can pay back the amount or not (good customer or bad customer) for the given interest rate.    </vt:lpstr>
      <vt:lpstr>SOLUTION  Using Artificial Neural Network Model (ANN) this project is developed. Banks would give loans to only those customers that are eligible so that they can be assured of getting the money back.  Hence the more accurate we are in predicting the eligible customers ,it makes easier for bank employees.</vt:lpstr>
      <vt:lpstr>FLOW CHART</vt:lpstr>
      <vt:lpstr>PROJECT FLOW STRUCTURE  1) Installing the required packages and libraries. 2) Importing the required libraries for the model to run. 3) Download the dataset,feeding it  to  the  model,  and  understanding the  dataset  4) Data Preprocessing – Checking for outliers and null values. If there any null values  we use Label Encoding to convert then into binary format.  5) Dividing the model into Train and Test data. Fitting the model and predicting.  6) Building Flask Web Application </vt:lpstr>
      <vt:lpstr>EXPERIMENTAL ANALYSIS</vt:lpstr>
      <vt:lpstr>WEB UI DESIGN</vt:lpstr>
      <vt:lpstr>FUTURE WORK  This application can be inserted into various applications regarding bank statements. The UI of the web Application can be developed in variety of ways to look it more attractive In near future this module of prediction can be integrated with the module of automated processing system.</vt:lpstr>
      <vt:lpstr>                     CONCLUSION  So here, it can be concluded with confidence that the Artificial Neural Network (ANN) model is extremely efficient and gives a better result and fulfills all requirements of bank employees.   It predicts the nature of the client applying for a personal loan.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357</cp:revision>
  <dcterms:created xsi:type="dcterms:W3CDTF">2021-07-28T04:54:25Z</dcterms:created>
  <dcterms:modified xsi:type="dcterms:W3CDTF">2021-07-28T09:36:55Z</dcterms:modified>
</cp:coreProperties>
</file>